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_rels/slide40.xml.rels" ContentType="application/vnd.openxmlformats-package.relationships+xml"/>
  <Override PartName="/ppt/slides/_rels/slide37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36.xml.rels" ContentType="application/vnd.openxmlformats-package.relationships+xml"/>
  <Override PartName="/ppt/slides/_rels/slide35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41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_rels/slide39.xml.rels" ContentType="application/vnd.openxmlformats-package.relationships+xml"/>
  <Override PartName="/ppt/slides/_rels/slide16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29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9.xml.rels" ContentType="application/vnd.openxmlformats-package.relationships+xml"/>
  <Override PartName="/ppt/slides/_rels/slide19.xml.rels" ContentType="application/vnd.openxmlformats-package.relationships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0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2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30.xml" ContentType="application/vnd.openxmlformats-officedocument.presentationml.slide+xml"/>
  <Override PartName="/ppt/slides/slide16.xml" ContentType="application/vnd.openxmlformats-officedocument.presentationml.slide+xml"/>
  <Override PartName="/ppt/slides/slide31.xml" ContentType="application/vnd.openxmlformats-officedocument.presentationml.slide+xml"/>
  <Override PartName="/ppt/slides/slide17.xml" ContentType="application/vnd.openxmlformats-officedocument.presentationml.slide+xml"/>
  <Override PartName="/ppt/slides/slide32.xml" ContentType="application/vnd.openxmlformats-officedocument.presentationml.slide+xml"/>
  <Override PartName="/ppt/slides/slide18.xml" ContentType="application/vnd.openxmlformats-officedocument.presentationml.slide+xml"/>
  <Override PartName="/ppt/slides/slide33.xml" ContentType="application/vnd.openxmlformats-officedocument.presentationml.slide+xml"/>
  <Override PartName="/ppt/slides/slide36.xml" ContentType="application/vnd.openxmlformats-officedocument.presentationml.slide+xml"/>
  <Override PartName="/ppt/slides/slide39.xml" ContentType="application/vnd.openxmlformats-officedocument.presentationml.slide+xml"/>
  <Override PartName="/ppt/slides/slide37.xml" ContentType="application/vnd.openxmlformats-officedocument.presentationml.slide+xml"/>
  <Override PartName="/ppt/slides/slide34.xml" ContentType="application/vnd.openxmlformats-officedocument.presentationml.slide+xml"/>
  <Override PartName="/ppt/slides/slide40.xml" ContentType="application/vnd.openxmlformats-officedocument.presentationml.slide+xml"/>
  <Override PartName="/ppt/slides/slide38.xml" ContentType="application/vnd.openxmlformats-officedocument.presentationml.slide+xml"/>
  <Override PartName="/ppt/slides/slide35.xml" ContentType="application/vnd.openxmlformats-officedocument.presentationml.slide+xml"/>
  <Override PartName="/ppt/slides/slide41.xml" ContentType="application/vnd.openxmlformats-officedocument.presentationml.slide+xml"/>
  <Override PartName="/ppt/_rels/presentation.xml.rels" ContentType="application/vnd.openxmlformats-package.relationships+xml"/>
  <Override PartName="/ppt/media/media1.m4v" ContentType="application/vnd.sun.star.media"/>
  <Override PartName="/ppt/media/image2.tif" ContentType="image/tiff"/>
  <Override PartName="/ppt/media/media3.m4v" ContentType="application/vnd.sun.star.media"/>
  <Override PartName="/ppt/media/image4.tif" ContentType="image/tiff"/>
  <Override PartName="/ppt/media/media5.m4v" ContentType="application/vnd.sun.star.media"/>
  <Override PartName="/ppt/media/image6.tif" ContentType="image/tiff"/>
  <Override PartName="/ppt/media/media7.m4v" ContentType="application/vnd.sun.star.media"/>
  <Override PartName="/ppt/media/media9.m4v" ContentType="application/vnd.sun.star.media"/>
  <Override PartName="/ppt/media/image8.tif" ContentType="image/tiff"/>
  <Override PartName="/ppt/media/image10.tif" ContentType="image/tiff"/>
  <Override PartName="/ppt/media/image11.png" ContentType="image/png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presProps" Target="presProps.xml"/>
</Relationships>
</file>

<file path=ppt/media/image10.tif>
</file>

<file path=ppt/media/image11.png>
</file>

<file path=ppt/media/image2.tif>
</file>

<file path=ppt/media/image4.tif>
</file>

<file path=ppt/media/image6.tif>
</file>

<file path=ppt/media/image8.tif>
</file>

<file path=ppt/media/media1.m4v>
</file>

<file path=ppt/media/media3.m4v>
</file>

<file path=ppt/media/media5.m4v>
</file>

<file path=ppt/media/media7.m4v>
</file>

<file path=ppt/media/media9.m4v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360000" y="2952360"/>
            <a:ext cx="936000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360000" y="295236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155920" y="295236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524760" y="126000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689160" y="126000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360000" y="295236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524760" y="295236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689160" y="295236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highlight>
                <a:srgbClr val="ffffff"/>
              </a:highlight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9000000" cy="5007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highlight>
                <a:srgbClr val="ffffff"/>
              </a:highlight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360000" y="295236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highlight>
                <a:srgbClr val="ffffff"/>
              </a:highlight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5155920" y="295236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360000" y="2952360"/>
            <a:ext cx="936000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360000" y="2952360"/>
            <a:ext cx="936000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360000" y="295236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5155920" y="295236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3524760" y="126000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6689160" y="126000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360000" y="295236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/>
          </p:nvPr>
        </p:nvSpPr>
        <p:spPr>
          <a:xfrm>
            <a:off x="3524760" y="295236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/>
          </p:nvPr>
        </p:nvSpPr>
        <p:spPr>
          <a:xfrm>
            <a:off x="6689160" y="2952360"/>
            <a:ext cx="301356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0" y="0"/>
            <a:ext cx="9000000" cy="5007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highlight>
                <a:srgbClr val="ffffff"/>
              </a:highlight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360000" y="295236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155920" y="295236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155920" y="1260000"/>
            <a:ext cx="456732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360000" y="2952360"/>
            <a:ext cx="9360000" cy="154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 flipH="1" flipV="1">
            <a:off x="0" y="4500000"/>
            <a:ext cx="10080000" cy="117000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blurRad="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Click to edit the title text format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Click to edit the outline text format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Second Outline Level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3" marL="1728000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Fourth Outline Level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  <a:p>
            <a:pPr lvl="4" marL="2160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Fifth Outline Level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  <a:p>
            <a:pPr lvl="5" marL="2592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Sixth Outline Level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  <a:p>
            <a:pPr lvl="6" marL="3024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Seventh Outline Level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fr-FR" sz="1400" spc="-1" strike="noStrike">
                <a:solidFill>
                  <a:srgbClr val="ffffff"/>
                </a:solidFill>
                <a:latin typeface="Arial"/>
              </a:rPr>
              <a:t>&lt;date/time&gt;</a:t>
            </a:r>
            <a:endParaRPr b="0" lang="fr-FR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"/>
          <p:cNvSpPr txBox="1"/>
          <p:nvPr/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/>
            <a:r>
              <a:rPr b="0" lang="fr-FR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fr-FR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"/>
          <p:cNvSpPr txBox="1"/>
          <p:nvPr/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fld id="{7D70BF3A-F5D7-49DB-9040-790D9A17409A}" type="slidenum">
              <a:rPr b="0" lang="fr-FR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fr-FR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/>
          <p:nvPr/>
        </p:nvSpPr>
        <p:spPr>
          <a:xfrm>
            <a:off x="0" y="0"/>
            <a:ext cx="10076760" cy="72000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blurRad="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3" name=""/>
          <p:cNvSpPr/>
          <p:nvPr/>
        </p:nvSpPr>
        <p:spPr>
          <a:xfrm>
            <a:off x="3240" y="5040000"/>
            <a:ext cx="10076760" cy="63144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blurRad="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fr-FR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Click to edit the outline text format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Second Outline Level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3" marL="1728000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Fourth Outline Level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  <a:p>
            <a:pPr lvl="4" marL="2160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Fifth Outline Level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  <a:p>
            <a:pPr lvl="5" marL="2592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Sixth Outline Level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  <a:p>
            <a:pPr lvl="6" marL="3024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Seventh Outline Level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fr-FR" sz="1400" spc="-1" strike="noStrike">
                <a:solidFill>
                  <a:srgbClr val="ffffff"/>
                </a:solidFill>
                <a:latin typeface="Arial"/>
              </a:rPr>
              <a:t>&lt;date/time&gt;</a:t>
            </a:r>
            <a:endParaRPr b="0" lang="fr-FR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/>
            <a:r>
              <a:rPr b="0" lang="fr-FR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fr-FR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fld id="{628EA409-DF7A-4980-A95A-0B19B281627F}" type="slidenum">
              <a:rPr b="0" lang="fr-FR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fr-FR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video" Target="../media/media1.m4v"/><Relationship Id="rId2" Type="http://schemas.microsoft.com/office/2007/relationships/media" Target="../media/media1.m4v"/><Relationship Id="rId3" Type="http://schemas.openxmlformats.org/officeDocument/2006/relationships/image" Target="../media/image2.tif"/><Relationship Id="rId4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video" Target="../media/media3.m4v"/><Relationship Id="rId2" Type="http://schemas.microsoft.com/office/2007/relationships/media" Target="../media/media3.m4v"/><Relationship Id="rId3" Type="http://schemas.openxmlformats.org/officeDocument/2006/relationships/image" Target="../media/image4.tif"/><Relationship Id="rId4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video" Target="../media/media5.m4v"/><Relationship Id="rId2" Type="http://schemas.microsoft.com/office/2007/relationships/media" Target="../media/media5.m4v"/><Relationship Id="rId3" Type="http://schemas.openxmlformats.org/officeDocument/2006/relationships/image" Target="../media/image6.tif"/><Relationship Id="rId4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video" Target="../media/media7.m4v"/><Relationship Id="rId2" Type="http://schemas.microsoft.com/office/2007/relationships/media" Target="../media/media7.m4v"/><Relationship Id="rId3" Type="http://schemas.openxmlformats.org/officeDocument/2006/relationships/image" Target="../media/image8.tif"/><Relationship Id="rId4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video" Target="../media/media9.m4v"/><Relationship Id="rId2" Type="http://schemas.microsoft.com/office/2007/relationships/media" Target="../media/media9.m4v"/><Relationship Id="rId3" Type="http://schemas.openxmlformats.org/officeDocument/2006/relationships/image" Target="../media/image10.tif"/><Relationship Id="rId4" Type="http://schemas.openxmlformats.org/officeDocument/2006/relationships/slideLayout" Target="../slideLayouts/slideLayout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Sorting_algorithm" TargetMode="External"/><Relationship Id="rId2" Type="http://schemas.openxmlformats.org/officeDocument/2006/relationships/slideLayout" Target="../slideLayouts/slideLayout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hyperlink" Target="https://visualgo.net/en" TargetMode="External"/><Relationship Id="rId2" Type="http://schemas.openxmlformats.org/officeDocument/2006/relationships/hyperlink" Target="https://www.toptal.com/developers/sorting-algorithms" TargetMode="External"/><Relationship Id="rId3" Type="http://schemas.openxmlformats.org/officeDocument/2006/relationships/hyperlink" Target="https://www.cs.usfca.edu/~galles/visualization/ComparisonSort.html" TargetMode="External"/><Relationship Id="rId4" Type="http://schemas.openxmlformats.org/officeDocument/2006/relationships/hyperlink" Target="https://math.hws.edu/eck/js/sorting/xSortLab.html" TargetMode="External"/><Relationship Id="rId5" Type="http://schemas.openxmlformats.org/officeDocument/2006/relationships/hyperlink" Target="https://en.wikipedia.org/wiki/Sorting_algorithm" TargetMode="External"/><Relationship Id="rId6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Algorithmes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Problèmes NP-Complet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Algorithme efficace ?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Un problème NP-complet est un problème où il n’existe pas d’algorithme efficace, mais personne n’a jamais démontré qu’il ne pouvait pas y avoir d’algorithme efficace …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Et s’il existe un algorithme efficace pour 1 problème NP-complet, alors il existe un algorithme efficace pour chaque problème NP-complet.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Exemple de problèmes NP-Complet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Voyageur de commerce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Les tris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Généralement, les ordinateurs ne comparent des valeurs que 2 à 2. Il faut donc se mettre à leur place.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Le principe :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On a n valeurs aléatoires (ou pas) dans un tableau, et on doit les trier.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Tris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Tri par insertion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Insertion d’un valet de coeur dans un jeu de poker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On prend une carte 1 à 1 …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La première est triée, on compare la suivante avec la suite triée et on l’insert, etc...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70 % des débutants trient un tableau de cette manière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Tri par insertion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000"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Soit un tableau A[1..n]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Pour j = 2 à A.length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clé = A[j]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// ... 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i = j – 1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Tant que i &gt; 0 et A[i] &gt; clé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A[i+1] = A[i]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i = i - 1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A[i+1] = clé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Tri par insertion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Pour 5 cartes, combien de comparaison ?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Pour 10 cartes ?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Tri par insertion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Tri par insertion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Complexité du tri : 0(n</a:t>
            </a:r>
            <a:r>
              <a:rPr b="0" lang="fr-FR" sz="2400" spc="-1" strike="noStrike" baseline="14000000">
                <a:solidFill>
                  <a:srgbClr val="009bdd"/>
                </a:solidFill>
                <a:latin typeface="Arial"/>
              </a:rPr>
              <a:t>2</a:t>
            </a: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Notion de cas défavorable et de cas moyen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Tri par insertion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pic>
        <p:nvPicPr>
          <p:cNvPr id="118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620520" y="1188000"/>
            <a:ext cx="1779480" cy="412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Tri par sélection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Autre technique : on cherche le plus grand, et on le met à la fin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On réduit le tableau à trier à chaque itération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Introduction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Qu’est qu’un algorithme ?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A quoi cela sert-il ?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Tri par sélection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pic>
        <p:nvPicPr>
          <p:cNvPr id="122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71200" y="900000"/>
            <a:ext cx="7726320" cy="46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Tri par sélection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Complexité : O(n2)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Tri non « stable »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Dit autrement, c’est un des pires...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Bubble sort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On compare 2 items adjacents, et on les tri à chaque itération par un swap de valeur.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Chaque item ne peut donc être déplacé que d’1 case à chaque itération.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Bubble sort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pic>
        <p:nvPicPr>
          <p:cNvPr id="128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40000" y="699480"/>
            <a:ext cx="8057520" cy="4880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Bubble sort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Complexité : O(n</a:t>
            </a:r>
            <a:r>
              <a:rPr b="0" lang="fr-FR" sz="2400" spc="-1" strike="noStrike" baseline="14000000">
                <a:solidFill>
                  <a:srgbClr val="009bdd"/>
                </a:solidFill>
                <a:latin typeface="Arial"/>
              </a:rPr>
              <a:t>2</a:t>
            </a: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Il est mauvais MAIS sur un tableau « presque » trié, il est en O(2n)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Diviser pour mieux régner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Le tri rapide (aka quick sort)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On prend un item au hasard, c’est le pivot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On met à gauche les items plus petits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On met à droite les items plus grands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Les opérations sont des permutations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On recommence sur les sous tableaux gauche et droite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Diviser pour régner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1" lang="fr-FR" sz="2400" spc="-1" strike="noStrike">
                <a:solidFill>
                  <a:srgbClr val="009bdd"/>
                </a:solidFill>
                <a:latin typeface="Arial"/>
              </a:rPr>
              <a:t>Diviser</a:t>
            </a: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 le problème est un certain nombre de sous problèmes qui sont des instances plus petites du même problème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1" lang="fr-FR" sz="2400" spc="-1" strike="noStrike">
                <a:solidFill>
                  <a:srgbClr val="009bdd"/>
                </a:solidFill>
                <a:latin typeface="Arial"/>
              </a:rPr>
              <a:t>Régner</a:t>
            </a: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 sur les sous problèmes en les résolvant de manière récursives. Si la taille d’un sous-problème est suffisamment réduite, on le résout directement.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1" lang="fr-FR" sz="2400" spc="-1" strike="noStrike">
                <a:solidFill>
                  <a:srgbClr val="009bdd"/>
                </a:solidFill>
                <a:latin typeface="Arial"/>
              </a:rPr>
              <a:t>Combiner </a:t>
            </a: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les solutions des sous-problèmes pour produire la solution du problème originel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Quicksort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Un tableau A[1..n]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TriRapide(A, p, r)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Si p &lt; r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q = PARTITION(A, p, r)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TriRapide(A, p, q – 1)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TriRapide(A, q +1, r)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Premier Appel : TriRapide(A, 1, n)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Quicksort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PARTITION(A, p, r)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x = A[r]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i = p-1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pour j = p à r-1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si A[j] ≤ x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3" marL="1728000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i = i+1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  <a:p>
            <a:pPr lvl="3" marL="1728000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500" spc="-1" strike="noStrike">
                <a:solidFill>
                  <a:srgbClr val="009bdd"/>
                </a:solidFill>
                <a:latin typeface="Arial"/>
              </a:rPr>
              <a:t>permuter A[j] ↔ A[i]</a:t>
            </a:r>
            <a:endParaRPr b="0" lang="fr-FR" sz="15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permuter A[i+1] ↔ A[r]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retourner i+1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Quicksort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pic>
        <p:nvPicPr>
          <p:cNvPr id="140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40000" y="699480"/>
            <a:ext cx="7760160" cy="4700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Algorithme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Procédure de calcul </a:t>
            </a:r>
            <a:r>
              <a:rPr b="1" lang="fr-FR" sz="2400" spc="-1" strike="noStrike">
                <a:solidFill>
                  <a:srgbClr val="009bdd"/>
                </a:solidFill>
                <a:latin typeface="Arial"/>
              </a:rPr>
              <a:t>bien définie</a:t>
            </a: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 qui prend en entrée une valeur ou un ensemble de valeurs, et qui donne en sortie une valeur ou un ensemble de valeurs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C’est une séquence d’étapes de calcul qui transforment l’entrée en sortie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Quicksort (autre visualisation)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pic>
        <p:nvPicPr>
          <p:cNvPr id="142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2520" y="1260000"/>
            <a:ext cx="9174600" cy="324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Autres tris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Wikipedia =&gt; </a:t>
            </a:r>
            <a:r>
              <a:rPr b="0" lang="fr-FR" sz="2400" spc="-1" strike="noStrike">
                <a:solidFill>
                  <a:srgbClr val="009bdd"/>
                </a:solidFill>
                <a:latin typeface="Arial"/>
                <a:hlinkClick r:id="rId1"/>
              </a:rPr>
              <a:t>https://en.wikipedia.org/wiki/Sorting_algorithm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Un bon tri : le block sort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Complexité (notion)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1229400" y="720000"/>
            <a:ext cx="7938360" cy="450000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Utilisation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Un tri, ça sert à rechercher des données rapidement.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Stockage de données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Techniques de stockage de données :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Ensemble dynamique permettant les opérations de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Rechercher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Insérer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Supprimer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Minimum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Maximum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Suivant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9bdd"/>
                </a:solidFill>
                <a:latin typeface="Arial"/>
              </a:rPr>
              <a:t>Précédent</a:t>
            </a:r>
            <a:endParaRPr b="0" lang="fr-FR" sz="18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Structures de données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Pile / file : FIFO / LIFO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Avec un tableau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Avec une liste chainée (simple ou double)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Avec une liste circulaire et une sentinelle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Notion de pointeur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Structures de données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Table de hachage et gestion des conflits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Tableau et liste chainée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Structures de données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Les arbres de recherches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Arbres binaires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Arbres rouge-noir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Structures de données (survol)</a:t>
            </a:r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	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Arbre rouge-noir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Chaque nœud est soit rouge, soit noire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La racine est noire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Chaque feuille (NIL = sentinelle) est noire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Si un nœud est rouge, ses 2 fils sont noires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Pour chaque nœud, tous les chemins simples relient le nœud à des feuilles situées plus bas contiennent le même nombre de nœuds noirs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Structures de données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Il existe aussi des arbres de rang, arbres AVL, B-Arbres, etc.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Des arbres sont une famille des graphes.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Un graphe peu être orienté ou non (les arcs ont un sens ou pas)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Ils peuvent être cycliques (ou pas)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Ils sont très utilisés en réseau (dijkstra, spanning tree...)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Algorithme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Exemple : « je veux acheter de la musique chez Apple Music ».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Recherches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Rechercher une valeur rapidement dans un ensemble de valeur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Recherche dichotomique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Recherche trichotomique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Recherche dans un ABR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Liens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000"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  <a:hlinkClick r:id="rId1"/>
              </a:rPr>
              <a:t>https://visualgo.net/en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  <a:hlinkClick r:id="rId2"/>
              </a:rPr>
              <a:t>https://www.toptal.com/developers/sorting-algorithms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  <a:hlinkClick r:id="rId3"/>
              </a:rPr>
              <a:t>https://www.cs.usfca.edu/~galles/visualization/ComparisonSort.html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  <a:hlinkClick r:id="rId4"/>
              </a:rPr>
              <a:t>https://math.hws.edu/eck/js/sorting/xSortLab.html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  <a:hlinkClick r:id="rId5"/>
              </a:rPr>
              <a:t>https://en.wikipedia.org/wiki/Sorting_algorithm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Algorithmique / Cormen – Leiserson – Rivest – Stein, 3ieme edition (pratique et théorique)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Types de données et algorithmiques, Ch. Froidevaux ⇒ https://www.lri.fr/~chris/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Algorithme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Exemple : « je veux trier des nombres dans un tableau par ordre croissant »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Exemple : « je veux chercher dans des valeurs un élément dont la valeur entière est supérieure à 10 »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Algorithme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Qu’est ce qu’un </a:t>
            </a:r>
            <a:r>
              <a:rPr b="1" lang="fr-FR" sz="2400" spc="-1" strike="noStrike">
                <a:solidFill>
                  <a:srgbClr val="009bdd"/>
                </a:solidFill>
                <a:latin typeface="Arial"/>
              </a:rPr>
              <a:t>algorithme correct </a:t>
            </a: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?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Lapalisse est notre ami : 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Un algorithme est dit correct si, pour chaque instance en entrée, il se termine en produisant la bonne sortie.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Un algorithme incorrect risque de ne pas donner un résultat correct, selon les entrées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Ne pas confondre avec un algorithme inefficace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A quoi ça sert ?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Quels sont les types de problèmes qu’on peut résoudre avec un algorithme ?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Tris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Dénombrements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Optimisations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Cryptographie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100" spc="-1" strike="noStrike">
                <a:solidFill>
                  <a:srgbClr val="009bdd"/>
                </a:solidFill>
                <a:latin typeface="Arial"/>
              </a:rPr>
              <a:t>[et j’en passe]</a:t>
            </a:r>
            <a:endParaRPr b="0" lang="fr-FR" sz="21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Application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Bases de données (tris, recherches, optimisations…)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Internet (plus court chemin, moins coûteux…)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E-commerce (nombres premiers, optimisations de coûts)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Logistique (optimisation vs valeurs ...)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fr-FR" sz="3300" spc="-1" strike="noStrike">
                <a:solidFill>
                  <a:srgbClr val="dd4100"/>
                </a:solidFill>
                <a:latin typeface="Arial"/>
              </a:rPr>
              <a:t>Structures de données</a:t>
            </a:r>
            <a:endParaRPr b="0" lang="fr-FR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360000" y="1260000"/>
            <a:ext cx="936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Une structure de données est un moyen de stocker de l’information, d’organiser les données pour faciliter l’accès à ces données et leur modification.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solidFill>
                  <a:srgbClr val="009bdd"/>
                </a:solidFill>
                <a:latin typeface="Arial"/>
              </a:rPr>
              <a:t>Il n’y a pas de structure de données universelle.</a:t>
            </a:r>
            <a:endParaRPr b="0" lang="fr-FR" sz="2400" spc="-1" strike="noStrike">
              <a:solidFill>
                <a:srgbClr val="009bdd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671</TotalTime>
  <Application>LibreOffice/7.2.0.4$MacOSX_X86_64 LibreOffice_project/9a9c6381e3f7a62afc1329bd359cc48accb6435b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2021-12-05T16:00:28Z</dcterms:created>
  <dc:creator>Nicolas Belan</dc:creator>
  <dc:description/>
  <dc:language>fr-FR</dc:language>
  <cp:lastModifiedBy>Nicolas Belan</cp:lastModifiedBy>
  <dcterms:modified xsi:type="dcterms:W3CDTF">2021-12-09T16:59:22Z</dcterms:modified>
  <cp:revision>100</cp:revision>
  <dc:subject/>
  <dc:title>Blue Curve</dc:title>
</cp:coreProperties>
</file>